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p:scale>
          <a:sx n="60" d="100"/>
          <a:sy n="60" d="100"/>
        </p:scale>
        <p:origin x="916"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12/7/2025</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741984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36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848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84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631811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454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348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140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860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758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12/7/2025</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910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12/7/2025</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613918266"/>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85261-8908-5AD6-962B-1BD78E262FDD}"/>
              </a:ext>
            </a:extLst>
          </p:cNvPr>
          <p:cNvSpPr>
            <a:spLocks noGrp="1"/>
          </p:cNvSpPr>
          <p:nvPr>
            <p:ph type="ctrTitle"/>
          </p:nvPr>
        </p:nvSpPr>
        <p:spPr>
          <a:xfrm>
            <a:off x="8018633" y="196702"/>
            <a:ext cx="3608208" cy="2418907"/>
          </a:xfrm>
        </p:spPr>
        <p:txBody>
          <a:bodyPr>
            <a:normAutofit/>
          </a:bodyPr>
          <a:lstStyle/>
          <a:p>
            <a:r>
              <a:rPr lang="en-IN" sz="4800" dirty="0"/>
              <a:t>One Stop-Property</a:t>
            </a:r>
          </a:p>
        </p:txBody>
      </p:sp>
      <p:sp>
        <p:nvSpPr>
          <p:cNvPr id="3" name="Subtitle 2">
            <a:extLst>
              <a:ext uri="{FF2B5EF4-FFF2-40B4-BE49-F238E27FC236}">
                <a16:creationId xmlns:a16="http://schemas.microsoft.com/office/drawing/2014/main" id="{3E13034C-FAE2-0287-B13B-DA65A297C728}"/>
              </a:ext>
            </a:extLst>
          </p:cNvPr>
          <p:cNvSpPr>
            <a:spLocks noGrp="1"/>
          </p:cNvSpPr>
          <p:nvPr>
            <p:ph type="subTitle" idx="1"/>
          </p:nvPr>
        </p:nvSpPr>
        <p:spPr>
          <a:xfrm>
            <a:off x="6916479" y="2365744"/>
            <a:ext cx="5417288" cy="3806456"/>
          </a:xfrm>
        </p:spPr>
        <p:txBody>
          <a:bodyPr>
            <a:normAutofit/>
          </a:bodyPr>
          <a:lstStyle/>
          <a:p>
            <a:pPr lvl="1"/>
            <a:r>
              <a:rPr lang="en-US" dirty="0"/>
              <a:t>This initiative introduces a comprehensive all </a:t>
            </a:r>
            <a:r>
              <a:rPr lang="en-US"/>
              <a:t>in one Property </a:t>
            </a:r>
            <a:r>
              <a:rPr lang="en-US" dirty="0"/>
              <a:t>Management System engineered to transform property operations through streamlined workflows and enhanced service delivery. The platform will drive operational excellence while maximizing user satisfaction across all stakeholder touchpoints.</a:t>
            </a:r>
            <a:endParaRPr lang="en-IN" dirty="0"/>
          </a:p>
        </p:txBody>
      </p:sp>
      <p:pic>
        <p:nvPicPr>
          <p:cNvPr id="4" name="Picture 3" descr="Figures of houses in different position and sizes">
            <a:extLst>
              <a:ext uri="{FF2B5EF4-FFF2-40B4-BE49-F238E27FC236}">
                <a16:creationId xmlns:a16="http://schemas.microsoft.com/office/drawing/2014/main" id="{64257C78-9105-6DF2-59C0-86DDC38F0A7F}"/>
              </a:ext>
            </a:extLst>
          </p:cNvPr>
          <p:cNvPicPr>
            <a:picLocks noChangeAspect="1"/>
          </p:cNvPicPr>
          <p:nvPr/>
        </p:nvPicPr>
        <p:blipFill>
          <a:blip r:embed="rId2"/>
          <a:srcRect l="10892" r="27949"/>
          <a:stretch>
            <a:fillRect/>
          </a:stretch>
        </p:blipFill>
        <p:spPr>
          <a:xfrm>
            <a:off x="-1" y="10"/>
            <a:ext cx="7456513" cy="6857990"/>
          </a:xfrm>
          <a:prstGeom prst="rect">
            <a:avLst/>
          </a:prstGeom>
        </p:spPr>
      </p:pic>
      <p:sp>
        <p:nvSpPr>
          <p:cNvPr id="18" name="Rectangle 17">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67413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2AF31-C6B9-3BF0-58A1-7F298B452BBB}"/>
              </a:ext>
            </a:extLst>
          </p:cNvPr>
          <p:cNvSpPr>
            <a:spLocks noGrp="1"/>
          </p:cNvSpPr>
          <p:nvPr>
            <p:ph type="title"/>
          </p:nvPr>
        </p:nvSpPr>
        <p:spPr/>
        <p:txBody>
          <a:bodyPr/>
          <a:lstStyle/>
          <a:p>
            <a:r>
              <a:rPr lang="en-IN" dirty="0"/>
              <a:t>Use Case diagram</a:t>
            </a:r>
          </a:p>
        </p:txBody>
      </p:sp>
      <p:pic>
        <p:nvPicPr>
          <p:cNvPr id="1026" name="Picture 2" descr="A screenshot of a chat&#10;&#10;AI-generated content may be incorrect.">
            <a:extLst>
              <a:ext uri="{FF2B5EF4-FFF2-40B4-BE49-F238E27FC236}">
                <a16:creationId xmlns:a16="http://schemas.microsoft.com/office/drawing/2014/main" id="{51BE714E-F67F-DF2B-4CA1-D6269254DC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8531" y="1339703"/>
            <a:ext cx="9441826" cy="5002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42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3C680-D92F-D91B-2BE2-75E01944D7FE}"/>
              </a:ext>
            </a:extLst>
          </p:cNvPr>
          <p:cNvSpPr>
            <a:spLocks noGrp="1"/>
          </p:cNvSpPr>
          <p:nvPr>
            <p:ph type="title"/>
          </p:nvPr>
        </p:nvSpPr>
        <p:spPr/>
        <p:txBody>
          <a:bodyPr/>
          <a:lstStyle/>
          <a:p>
            <a:r>
              <a:rPr lang="en-IN" dirty="0"/>
              <a:t>Use Cases</a:t>
            </a:r>
          </a:p>
        </p:txBody>
      </p:sp>
      <p:sp>
        <p:nvSpPr>
          <p:cNvPr id="3" name="Content Placeholder 2">
            <a:extLst>
              <a:ext uri="{FF2B5EF4-FFF2-40B4-BE49-F238E27FC236}">
                <a16:creationId xmlns:a16="http://schemas.microsoft.com/office/drawing/2014/main" id="{11B6D12F-8FF9-295A-B457-A17D36A6FE28}"/>
              </a:ext>
            </a:extLst>
          </p:cNvPr>
          <p:cNvSpPr>
            <a:spLocks noGrp="1"/>
          </p:cNvSpPr>
          <p:nvPr>
            <p:ph idx="1"/>
          </p:nvPr>
        </p:nvSpPr>
        <p:spPr>
          <a:xfrm>
            <a:off x="1587710" y="1957998"/>
            <a:ext cx="9486690" cy="3926152"/>
          </a:xfrm>
        </p:spPr>
        <p:txBody>
          <a:bodyPr>
            <a:normAutofit/>
          </a:bodyPr>
          <a:lstStyle/>
          <a:p>
            <a:pPr marL="0" indent="0">
              <a:buNone/>
            </a:pPr>
            <a:r>
              <a:rPr lang="en-US" b="1" dirty="0"/>
              <a:t>Property Search and Booking</a:t>
            </a:r>
            <a:r>
              <a:rPr lang="en-US" dirty="0"/>
              <a:t>: </a:t>
            </a:r>
          </a:p>
          <a:p>
            <a:pPr marL="0" indent="0" fontAlgn="base">
              <a:buNone/>
            </a:pPr>
            <a:r>
              <a:rPr lang="en-US" dirty="0"/>
              <a:t>   </a:t>
            </a:r>
            <a:r>
              <a:rPr lang="en-US" sz="1600" dirty="0"/>
              <a:t>1.) A buyer logs into the platform to search for properties. </a:t>
            </a:r>
          </a:p>
          <a:p>
            <a:pPr marL="0" indent="0" fontAlgn="base">
              <a:buNone/>
            </a:pPr>
            <a:r>
              <a:rPr lang="en-US" sz="1600" dirty="0"/>
              <a:t>    2.)The system provides a list of available properties with details and booking options. </a:t>
            </a:r>
          </a:p>
          <a:p>
            <a:pPr marL="0" indent="0" fontAlgn="base">
              <a:buNone/>
            </a:pPr>
            <a:r>
              <a:rPr lang="en-US" sz="1600" dirty="0"/>
              <a:t>    3.)User can reserve a viewing, request details or proceed with a booking  </a:t>
            </a:r>
          </a:p>
          <a:p>
            <a:pPr marL="0" indent="0">
              <a:buNone/>
            </a:pPr>
            <a:r>
              <a:rPr lang="en-US" b="1" dirty="0"/>
              <a:t>Request for Maintenance Services</a:t>
            </a:r>
            <a:r>
              <a:rPr lang="en-US" dirty="0"/>
              <a:t>: </a:t>
            </a:r>
          </a:p>
          <a:p>
            <a:pPr marL="0" indent="0" fontAlgn="base">
              <a:buNone/>
            </a:pPr>
            <a:r>
              <a:rPr lang="en-US" dirty="0"/>
              <a:t>   </a:t>
            </a:r>
            <a:r>
              <a:rPr lang="en-US" sz="1700" dirty="0"/>
              <a:t>1.)  A tenant submits a request for maintenance (e.g., plumbing or electrical work). </a:t>
            </a:r>
          </a:p>
          <a:p>
            <a:pPr marL="0" indent="0" fontAlgn="base">
              <a:buNone/>
            </a:pPr>
            <a:r>
              <a:rPr lang="en-US" sz="1700" dirty="0"/>
              <a:t>   2.)The platform assigns the request </a:t>
            </a:r>
            <a:r>
              <a:rPr lang="en-US" sz="1600" dirty="0"/>
              <a:t>to an available </a:t>
            </a:r>
            <a:r>
              <a:rPr lang="en-US" sz="1700" dirty="0"/>
              <a:t>maintenance worker. </a:t>
            </a:r>
          </a:p>
          <a:p>
            <a:pPr marL="0" indent="0" fontAlgn="base">
              <a:buNone/>
            </a:pPr>
            <a:r>
              <a:rPr lang="en-US" sz="1700" dirty="0"/>
              <a:t>   3.)Tenant can track the status of the request and receive updates when work is done </a:t>
            </a:r>
          </a:p>
          <a:p>
            <a:pPr marL="0" indent="0">
              <a:buNone/>
            </a:pPr>
            <a:endParaRPr lang="en-IN" dirty="0"/>
          </a:p>
        </p:txBody>
      </p:sp>
    </p:spTree>
    <p:extLst>
      <p:ext uri="{BB962C8B-B14F-4D97-AF65-F5344CB8AC3E}">
        <p14:creationId xmlns:p14="http://schemas.microsoft.com/office/powerpoint/2010/main" val="1083951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D01A-9F6D-BF97-C35E-7993B72D9979}"/>
              </a:ext>
            </a:extLst>
          </p:cNvPr>
          <p:cNvSpPr>
            <a:spLocks noGrp="1"/>
          </p:cNvSpPr>
          <p:nvPr>
            <p:ph type="title"/>
          </p:nvPr>
        </p:nvSpPr>
        <p:spPr/>
        <p:txBody>
          <a:bodyPr/>
          <a:lstStyle/>
          <a:p>
            <a:r>
              <a:rPr lang="en-IN" dirty="0"/>
              <a:t>Use Cases:</a:t>
            </a:r>
          </a:p>
        </p:txBody>
      </p:sp>
      <p:sp>
        <p:nvSpPr>
          <p:cNvPr id="3" name="Content Placeholder 2">
            <a:extLst>
              <a:ext uri="{FF2B5EF4-FFF2-40B4-BE49-F238E27FC236}">
                <a16:creationId xmlns:a16="http://schemas.microsoft.com/office/drawing/2014/main" id="{6493D67E-AFCB-FA6D-C14E-EA9CB521B1F7}"/>
              </a:ext>
            </a:extLst>
          </p:cNvPr>
          <p:cNvSpPr>
            <a:spLocks noGrp="1"/>
          </p:cNvSpPr>
          <p:nvPr>
            <p:ph idx="1"/>
          </p:nvPr>
        </p:nvSpPr>
        <p:spPr>
          <a:xfrm>
            <a:off x="1414130" y="1371600"/>
            <a:ext cx="9660270" cy="4714568"/>
          </a:xfrm>
        </p:spPr>
        <p:txBody>
          <a:bodyPr>
            <a:normAutofit fontScale="85000" lnSpcReduction="20000"/>
          </a:bodyPr>
          <a:lstStyle/>
          <a:p>
            <a:pPr marL="0" indent="0">
              <a:buNone/>
            </a:pPr>
            <a:r>
              <a:rPr lang="en-US" sz="2800" b="1" dirty="0"/>
              <a:t>Schedule Inspection</a:t>
            </a:r>
            <a:r>
              <a:rPr lang="en-US" sz="2800" dirty="0"/>
              <a:t>:</a:t>
            </a:r>
          </a:p>
          <a:p>
            <a:pPr marL="0" indent="0" fontAlgn="base">
              <a:buNone/>
            </a:pPr>
            <a:r>
              <a:rPr lang="en-US" dirty="0"/>
              <a:t>  </a:t>
            </a:r>
            <a:r>
              <a:rPr lang="en-US" sz="2100" dirty="0"/>
              <a:t>1.) A landlord schedules an inspection for their property. </a:t>
            </a:r>
          </a:p>
          <a:p>
            <a:pPr marL="0" indent="0" fontAlgn="base">
              <a:buNone/>
            </a:pPr>
            <a:r>
              <a:rPr lang="en-US" sz="2100" dirty="0"/>
              <a:t>   2.)The inspection agency reviews the request and assigns a housing inspector. </a:t>
            </a:r>
          </a:p>
          <a:p>
            <a:pPr marL="0" indent="0" fontAlgn="base">
              <a:buNone/>
            </a:pPr>
            <a:r>
              <a:rPr lang="en-US" sz="2100" dirty="0"/>
              <a:t>   3.)The inspection agency reviews the request, assigns an inspector, and schedules the visit, with updates visible to the landlord. </a:t>
            </a:r>
          </a:p>
          <a:p>
            <a:pPr marL="0" indent="0" fontAlgn="base">
              <a:buNone/>
            </a:pPr>
            <a:r>
              <a:rPr lang="en-US" sz="3100" b="1" dirty="0"/>
              <a:t>View Loan Schemes</a:t>
            </a:r>
            <a:r>
              <a:rPr lang="en-US" sz="3100" dirty="0"/>
              <a:t>: </a:t>
            </a:r>
          </a:p>
          <a:p>
            <a:pPr marL="0" indent="0" fontAlgn="base">
              <a:buNone/>
            </a:pPr>
            <a:r>
              <a:rPr lang="en-US" dirty="0"/>
              <a:t>   </a:t>
            </a:r>
            <a:r>
              <a:rPr lang="en-US" sz="2100" dirty="0"/>
              <a:t>1.)A buyer explores loan options from various banks. </a:t>
            </a:r>
          </a:p>
          <a:p>
            <a:pPr marL="0" indent="0" fontAlgn="base">
              <a:buNone/>
            </a:pPr>
            <a:r>
              <a:rPr lang="en-US" sz="2100" dirty="0"/>
              <a:t>   2.)The platform displays comparative loan schemes, enabling the user to select the best fit. </a:t>
            </a:r>
          </a:p>
          <a:p>
            <a:pPr marL="0" indent="0" fontAlgn="base">
              <a:buNone/>
            </a:pPr>
            <a:r>
              <a:rPr lang="en-US" sz="2100" dirty="0"/>
              <a:t>   3.)The user can compare options side-by-side and select a suitable loan pathway</a:t>
            </a:r>
            <a:r>
              <a:rPr lang="en-US" sz="2300" dirty="0"/>
              <a:t>. </a:t>
            </a:r>
          </a:p>
          <a:p>
            <a:pPr marL="0" indent="0" fontAlgn="base">
              <a:buNone/>
            </a:pPr>
            <a:endParaRPr lang="en-US" sz="1600" dirty="0"/>
          </a:p>
          <a:p>
            <a:pPr marL="0" indent="0">
              <a:buNone/>
            </a:pPr>
            <a:r>
              <a:rPr lang="en-US" dirty="0"/>
              <a:t> </a:t>
            </a:r>
          </a:p>
          <a:p>
            <a:pPr marL="0" indent="0">
              <a:buNone/>
            </a:pPr>
            <a:endParaRPr lang="en-IN" dirty="0"/>
          </a:p>
        </p:txBody>
      </p:sp>
    </p:spTree>
    <p:extLst>
      <p:ext uri="{BB962C8B-B14F-4D97-AF65-F5344CB8AC3E}">
        <p14:creationId xmlns:p14="http://schemas.microsoft.com/office/powerpoint/2010/main" val="168139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9BDC-04E0-421A-7669-680928238836}"/>
              </a:ext>
            </a:extLst>
          </p:cNvPr>
          <p:cNvSpPr>
            <a:spLocks noGrp="1"/>
          </p:cNvSpPr>
          <p:nvPr>
            <p:ph type="title"/>
          </p:nvPr>
        </p:nvSpPr>
        <p:spPr/>
        <p:txBody>
          <a:bodyPr/>
          <a:lstStyle/>
          <a:p>
            <a:r>
              <a:rPr lang="en-IN" dirty="0"/>
              <a:t>Use Cases:</a:t>
            </a:r>
          </a:p>
        </p:txBody>
      </p:sp>
      <p:sp>
        <p:nvSpPr>
          <p:cNvPr id="3" name="Content Placeholder 2">
            <a:extLst>
              <a:ext uri="{FF2B5EF4-FFF2-40B4-BE49-F238E27FC236}">
                <a16:creationId xmlns:a16="http://schemas.microsoft.com/office/drawing/2014/main" id="{A8F5B9AF-0023-3E73-D620-DEA1F5928F7A}"/>
              </a:ext>
            </a:extLst>
          </p:cNvPr>
          <p:cNvSpPr>
            <a:spLocks noGrp="1"/>
          </p:cNvSpPr>
          <p:nvPr>
            <p:ph idx="1"/>
          </p:nvPr>
        </p:nvSpPr>
        <p:spPr/>
        <p:txBody>
          <a:bodyPr/>
          <a:lstStyle/>
          <a:p>
            <a:pPr marL="0" indent="0">
              <a:buNone/>
            </a:pPr>
            <a:r>
              <a:rPr lang="en-US" b="1" dirty="0"/>
              <a:t>Book Builder Services :</a:t>
            </a:r>
          </a:p>
          <a:p>
            <a:pPr marL="0" indent="0">
              <a:buNone/>
            </a:pPr>
            <a:r>
              <a:rPr lang="en-US" b="1" dirty="0"/>
              <a:t>   </a:t>
            </a:r>
            <a:r>
              <a:rPr lang="en-US" sz="1600" b="1" dirty="0"/>
              <a:t>1.)</a:t>
            </a:r>
            <a:r>
              <a:rPr lang="en-US" sz="1600" dirty="0"/>
              <a:t> A landlord plans to renovate their property. </a:t>
            </a:r>
          </a:p>
          <a:p>
            <a:pPr marL="0" indent="0">
              <a:buNone/>
            </a:pPr>
            <a:r>
              <a:rPr lang="en-US" sz="1600" dirty="0"/>
              <a:t>   2.) They search for builders, view their profiles and reviews, and book their services through the platform. </a:t>
            </a:r>
          </a:p>
          <a:p>
            <a:pPr marL="0" indent="0">
              <a:buNone/>
            </a:pPr>
            <a:r>
              <a:rPr lang="en-US" sz="1600" dirty="0"/>
              <a:t>   3.) After selecting a builder or contractor, the user can request quotes, schedule services, and track project progress</a:t>
            </a:r>
            <a:r>
              <a:rPr lang="en-US" dirty="0"/>
              <a:t>. </a:t>
            </a:r>
            <a:endParaRPr lang="en-IN" dirty="0"/>
          </a:p>
        </p:txBody>
      </p:sp>
    </p:spTree>
    <p:extLst>
      <p:ext uri="{BB962C8B-B14F-4D97-AF65-F5344CB8AC3E}">
        <p14:creationId xmlns:p14="http://schemas.microsoft.com/office/powerpoint/2010/main" val="3523747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CBBF-1DE9-81E8-8CAE-2C0C053FC7A4}"/>
              </a:ext>
            </a:extLst>
          </p:cNvPr>
          <p:cNvSpPr>
            <a:spLocks noGrp="1"/>
          </p:cNvSpPr>
          <p:nvPr>
            <p:ph type="title"/>
          </p:nvPr>
        </p:nvSpPr>
        <p:spPr/>
        <p:txBody>
          <a:bodyPr/>
          <a:lstStyle/>
          <a:p>
            <a:r>
              <a:rPr lang="en-IN" dirty="0"/>
              <a:t>THANK YOU !!!!!!</a:t>
            </a:r>
          </a:p>
        </p:txBody>
      </p:sp>
      <p:sp>
        <p:nvSpPr>
          <p:cNvPr id="3" name="Content Placeholder 2">
            <a:extLst>
              <a:ext uri="{FF2B5EF4-FFF2-40B4-BE49-F238E27FC236}">
                <a16:creationId xmlns:a16="http://schemas.microsoft.com/office/drawing/2014/main" id="{7B5877DB-F339-2BBC-0F5A-0B6A33D154D6}"/>
              </a:ext>
            </a:extLst>
          </p:cNvPr>
          <p:cNvSpPr>
            <a:spLocks noGrp="1"/>
          </p:cNvSpPr>
          <p:nvPr>
            <p:ph idx="1"/>
          </p:nvPr>
        </p:nvSpPr>
        <p:spPr/>
        <p:txBody>
          <a:bodyPr/>
          <a:lstStyle/>
          <a:p>
            <a:r>
              <a:rPr lang="en-IN" dirty="0"/>
              <a:t>Presented by :</a:t>
            </a:r>
          </a:p>
          <a:p>
            <a:pPr marL="0" indent="0">
              <a:buNone/>
            </a:pPr>
            <a:r>
              <a:rPr lang="en-IN" dirty="0"/>
              <a:t> Niharika Thippeswamy</a:t>
            </a:r>
          </a:p>
          <a:p>
            <a:pPr marL="0" indent="0">
              <a:buNone/>
            </a:pPr>
            <a:r>
              <a:rPr lang="en-IN" dirty="0"/>
              <a:t> Mrudul Maruthi Kumar Reddy </a:t>
            </a:r>
            <a:r>
              <a:rPr lang="en-IN" dirty="0" err="1"/>
              <a:t>Mettukuru</a:t>
            </a:r>
            <a:endParaRPr lang="en-IN" dirty="0"/>
          </a:p>
          <a:p>
            <a:pPr marL="0" indent="0">
              <a:buNone/>
            </a:pPr>
            <a:r>
              <a:rPr lang="en-IN" dirty="0"/>
              <a:t> Krishi Parekh</a:t>
            </a:r>
          </a:p>
          <a:p>
            <a:pPr marL="0" indent="0">
              <a:buNone/>
            </a:pPr>
            <a:r>
              <a:rPr lang="en-IN" dirty="0"/>
              <a:t> Meghana Thota </a:t>
            </a:r>
          </a:p>
        </p:txBody>
      </p:sp>
    </p:spTree>
    <p:extLst>
      <p:ext uri="{BB962C8B-B14F-4D97-AF65-F5344CB8AC3E}">
        <p14:creationId xmlns:p14="http://schemas.microsoft.com/office/powerpoint/2010/main" val="1330448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AB8C-391D-C0A6-BBEE-7F34C2DA745A}"/>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3A5D5C6B-9A4E-FF9D-5465-9686257D76BB}"/>
              </a:ext>
            </a:extLst>
          </p:cNvPr>
          <p:cNvSpPr>
            <a:spLocks noGrp="1"/>
          </p:cNvSpPr>
          <p:nvPr>
            <p:ph idx="1"/>
          </p:nvPr>
        </p:nvSpPr>
        <p:spPr/>
        <p:txBody>
          <a:bodyPr/>
          <a:lstStyle/>
          <a:p>
            <a:r>
              <a:rPr lang="en-US" dirty="0"/>
              <a:t>Current property management operations suffer from critical inefficiencies due to fragmented service delivery across booking, rental, and maintenance functions. The absence of a centralized platform forces users to navigate multiple systems for property listings, maintenance coordination, inspection scheduling, and financial aid applications. Furthermore, the lack of standardized comparison tools complicates loan scheme evaluation and builder service selection, while inadequate post-purchase support infrastructure creates ongoing inconveniences for property owners.</a:t>
            </a:r>
            <a:endParaRPr lang="en-IN" dirty="0"/>
          </a:p>
        </p:txBody>
      </p:sp>
    </p:spTree>
    <p:extLst>
      <p:ext uri="{BB962C8B-B14F-4D97-AF65-F5344CB8AC3E}">
        <p14:creationId xmlns:p14="http://schemas.microsoft.com/office/powerpoint/2010/main" val="3825367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1927-8A75-709E-7444-538F0A5C25DE}"/>
              </a:ext>
            </a:extLst>
          </p:cNvPr>
          <p:cNvSpPr>
            <a:spLocks noGrp="1"/>
          </p:cNvSpPr>
          <p:nvPr>
            <p:ph type="title"/>
          </p:nvPr>
        </p:nvSpPr>
        <p:spPr/>
        <p:txBody>
          <a:bodyPr/>
          <a:lstStyle/>
          <a:p>
            <a:r>
              <a:rPr lang="en-US" dirty="0">
                <a:solidFill>
                  <a:srgbClr val="204C8E"/>
                </a:solidFill>
                <a:latin typeface="Kanit Light" pitchFamily="34" charset="0"/>
                <a:ea typeface="Kanit Light" pitchFamily="34" charset="-122"/>
                <a:cs typeface="Kanit Light" pitchFamily="34" charset="-120"/>
              </a:rPr>
              <a:t>Solution Overview:</a:t>
            </a:r>
            <a:br>
              <a:rPr lang="en-US" dirty="0"/>
            </a:br>
            <a:endParaRPr lang="en-IN" dirty="0"/>
          </a:p>
        </p:txBody>
      </p:sp>
      <p:sp>
        <p:nvSpPr>
          <p:cNvPr id="3" name="Content Placeholder 2">
            <a:extLst>
              <a:ext uri="{FF2B5EF4-FFF2-40B4-BE49-F238E27FC236}">
                <a16:creationId xmlns:a16="http://schemas.microsoft.com/office/drawing/2014/main" id="{FD2568E9-E475-4CA5-25D9-C28C516EB62D}"/>
              </a:ext>
            </a:extLst>
          </p:cNvPr>
          <p:cNvSpPr>
            <a:spLocks noGrp="1"/>
          </p:cNvSpPr>
          <p:nvPr>
            <p:ph idx="1"/>
          </p:nvPr>
        </p:nvSpPr>
        <p:spPr/>
        <p:txBody>
          <a:bodyPr/>
          <a:lstStyle/>
          <a:p>
            <a:r>
              <a:rPr lang="en-US" dirty="0"/>
              <a:t>The proposed system delivers a fully integrated platform that centralizes all property services within a single ecosystem. Key capabilities include property search and booking functionality for both rental and purchase transactions, on-demand inspection scheduling, comprehensive maintenance service access, and comparative analytics for loan schemes and builder service offerings. This consolidation eliminates operational silos and simplifies property management workflows.</a:t>
            </a:r>
            <a:endParaRPr lang="en-IN" dirty="0"/>
          </a:p>
        </p:txBody>
      </p:sp>
    </p:spTree>
    <p:extLst>
      <p:ext uri="{BB962C8B-B14F-4D97-AF65-F5344CB8AC3E}">
        <p14:creationId xmlns:p14="http://schemas.microsoft.com/office/powerpoint/2010/main" val="126998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3E0E4-3ED6-A5EC-92B1-83A5AE50ED48}"/>
              </a:ext>
            </a:extLst>
          </p:cNvPr>
          <p:cNvSpPr>
            <a:spLocks noGrp="1"/>
          </p:cNvSpPr>
          <p:nvPr>
            <p:ph type="title"/>
          </p:nvPr>
        </p:nvSpPr>
        <p:spPr>
          <a:xfrm>
            <a:off x="2099930" y="294164"/>
            <a:ext cx="3378671" cy="1550419"/>
          </a:xfrm>
        </p:spPr>
        <p:txBody>
          <a:bodyPr>
            <a:normAutofit fontScale="90000"/>
          </a:bodyPr>
          <a:lstStyle/>
          <a:p>
            <a:r>
              <a:rPr lang="en-IN" dirty="0"/>
              <a:t>HIGH LEVEL DIAGRAM</a:t>
            </a:r>
          </a:p>
        </p:txBody>
      </p:sp>
      <p:pic>
        <p:nvPicPr>
          <p:cNvPr id="7" name="Content Placeholder 6" descr="A screenshot of a computer screen&#10;&#10;AI-generated content may be incorrect.">
            <a:extLst>
              <a:ext uri="{FF2B5EF4-FFF2-40B4-BE49-F238E27FC236}">
                <a16:creationId xmlns:a16="http://schemas.microsoft.com/office/drawing/2014/main" id="{399D0513-A664-0C11-54FC-805B1613FF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9930" y="1620218"/>
            <a:ext cx="9542721" cy="4943618"/>
          </a:xfrm>
        </p:spPr>
      </p:pic>
    </p:spTree>
    <p:extLst>
      <p:ext uri="{BB962C8B-B14F-4D97-AF65-F5344CB8AC3E}">
        <p14:creationId xmlns:p14="http://schemas.microsoft.com/office/powerpoint/2010/main" val="409840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11DF-70EA-284F-7111-F8F20448594F}"/>
              </a:ext>
            </a:extLst>
          </p:cNvPr>
          <p:cNvSpPr>
            <a:spLocks noGrp="1"/>
          </p:cNvSpPr>
          <p:nvPr>
            <p:ph type="title"/>
          </p:nvPr>
        </p:nvSpPr>
        <p:spPr>
          <a:xfrm>
            <a:off x="1587710" y="109804"/>
            <a:ext cx="9486690" cy="1550419"/>
          </a:xfrm>
        </p:spPr>
        <p:txBody>
          <a:bodyPr/>
          <a:lstStyle/>
          <a:p>
            <a:r>
              <a:rPr lang="en-IN" dirty="0"/>
              <a:t>UML diagram</a:t>
            </a:r>
          </a:p>
        </p:txBody>
      </p:sp>
      <p:pic>
        <p:nvPicPr>
          <p:cNvPr id="5" name="Content Placeholder 4" descr="A diagram of a company&#10;&#10;AI-generated content may be incorrect.">
            <a:extLst>
              <a:ext uri="{FF2B5EF4-FFF2-40B4-BE49-F238E27FC236}">
                <a16:creationId xmlns:a16="http://schemas.microsoft.com/office/drawing/2014/main" id="{C835650E-0B02-D4F1-D1AD-9CAF6D0063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710" y="1137685"/>
            <a:ext cx="10421764" cy="5536546"/>
          </a:xfrm>
        </p:spPr>
      </p:pic>
    </p:spTree>
    <p:extLst>
      <p:ext uri="{BB962C8B-B14F-4D97-AF65-F5344CB8AC3E}">
        <p14:creationId xmlns:p14="http://schemas.microsoft.com/office/powerpoint/2010/main" val="3535455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02BA-B500-8164-1838-90B54DFDEFBC}"/>
              </a:ext>
            </a:extLst>
          </p:cNvPr>
          <p:cNvSpPr>
            <a:spLocks noGrp="1"/>
          </p:cNvSpPr>
          <p:nvPr>
            <p:ph type="title"/>
          </p:nvPr>
        </p:nvSpPr>
        <p:spPr/>
        <p:txBody>
          <a:bodyPr/>
          <a:lstStyle/>
          <a:p>
            <a:r>
              <a:rPr lang="en-US" dirty="0">
                <a:solidFill>
                  <a:srgbClr val="204C8E"/>
                </a:solidFill>
                <a:latin typeface="Kanit Light" pitchFamily="34" charset="0"/>
                <a:ea typeface="Kanit Light" pitchFamily="34" charset="-122"/>
                <a:cs typeface="Kanit Light" pitchFamily="34" charset="-120"/>
              </a:rPr>
              <a:t>Property Management Enterprise:</a:t>
            </a:r>
            <a:br>
              <a:rPr lang="en-US" dirty="0"/>
            </a:br>
            <a:endParaRPr lang="en-IN" dirty="0"/>
          </a:p>
        </p:txBody>
      </p:sp>
      <p:graphicFrame>
        <p:nvGraphicFramePr>
          <p:cNvPr id="5" name="Content Placeholder 4">
            <a:extLst>
              <a:ext uri="{FF2B5EF4-FFF2-40B4-BE49-F238E27FC236}">
                <a16:creationId xmlns:a16="http://schemas.microsoft.com/office/drawing/2014/main" id="{12870A34-AC94-693D-06BE-0CFD2992525C}"/>
              </a:ext>
            </a:extLst>
          </p:cNvPr>
          <p:cNvGraphicFramePr>
            <a:graphicFrameLocks noGrp="1"/>
          </p:cNvGraphicFramePr>
          <p:nvPr>
            <p:ph idx="1"/>
            <p:extLst>
              <p:ext uri="{D42A27DB-BD31-4B8C-83A1-F6EECF244321}">
                <p14:modId xmlns:p14="http://schemas.microsoft.com/office/powerpoint/2010/main" val="2606602882"/>
              </p:ext>
            </p:extLst>
          </p:nvPr>
        </p:nvGraphicFramePr>
        <p:xfrm>
          <a:off x="1587500" y="2160588"/>
          <a:ext cx="9486900" cy="2834640"/>
        </p:xfrm>
        <a:graphic>
          <a:graphicData uri="http://schemas.openxmlformats.org/drawingml/2006/table">
            <a:tbl>
              <a:tblPr firstRow="1" bandRow="1">
                <a:tableStyleId>{5C22544A-7EE6-4342-B048-85BDC9FD1C3A}</a:tableStyleId>
              </a:tblPr>
              <a:tblGrid>
                <a:gridCol w="4743450">
                  <a:extLst>
                    <a:ext uri="{9D8B030D-6E8A-4147-A177-3AD203B41FA5}">
                      <a16:colId xmlns:a16="http://schemas.microsoft.com/office/drawing/2014/main" val="849500149"/>
                    </a:ext>
                  </a:extLst>
                </a:gridCol>
                <a:gridCol w="4743450">
                  <a:extLst>
                    <a:ext uri="{9D8B030D-6E8A-4147-A177-3AD203B41FA5}">
                      <a16:colId xmlns:a16="http://schemas.microsoft.com/office/drawing/2014/main" val="369785556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r>
                        <a:rPr lang="en-US" sz="1800" dirty="0">
                          <a:solidFill>
                            <a:srgbClr val="272D45"/>
                          </a:solidFill>
                          <a:latin typeface="Kanit Light" pitchFamily="34" charset="0"/>
                          <a:ea typeface="Kanit Light" pitchFamily="34" charset="-122"/>
                          <a:cs typeface="Kanit Light" pitchFamily="34" charset="-120"/>
                        </a:rPr>
                        <a:t>Organizations</a:t>
                      </a:r>
                      <a:endParaRPr lang="en-US" sz="1800" dirty="0"/>
                    </a:p>
                    <a:p>
                      <a:endParaRPr lang="en-IN" dirty="0"/>
                    </a:p>
                  </a:txBody>
                  <a:tcPr/>
                </a:tc>
                <a:tc>
                  <a:txBody>
                    <a:bodyPr/>
                    <a:lstStyle/>
                    <a:p>
                      <a:r>
                        <a:rPr lang="en-IN" dirty="0"/>
                        <a:t>Roles</a:t>
                      </a:r>
                    </a:p>
                  </a:txBody>
                  <a:tcPr/>
                </a:tc>
                <a:extLst>
                  <a:ext uri="{0D108BD9-81ED-4DB2-BD59-A6C34878D82A}">
                    <a16:rowId xmlns:a16="http://schemas.microsoft.com/office/drawing/2014/main" val="3777383177"/>
                  </a:ext>
                </a:extLst>
              </a:tr>
              <a:tr h="370840">
                <a:tc>
                  <a:txBody>
                    <a:bodyPr/>
                    <a:lstStyle/>
                    <a:p>
                      <a:r>
                        <a:rPr lang="en-IN" dirty="0"/>
                        <a:t>1.)</a:t>
                      </a:r>
                      <a:r>
                        <a:rPr lang="en-US" sz="1800" b="1" dirty="0">
                          <a:solidFill>
                            <a:srgbClr val="2C3249"/>
                          </a:solidFill>
                          <a:latin typeface="Martel Sans" pitchFamily="34" charset="0"/>
                          <a:ea typeface="Martel Sans" pitchFamily="34" charset="-122"/>
                          <a:cs typeface="Martel Sans" pitchFamily="34" charset="-120"/>
                        </a:rPr>
                        <a:t> Property Firms Organization</a:t>
                      </a:r>
                      <a:r>
                        <a:rPr lang="en-US" sz="1800" dirty="0">
                          <a:solidFill>
                            <a:srgbClr val="2C3249"/>
                          </a:solidFill>
                          <a:latin typeface="Martel Sans" pitchFamily="34" charset="0"/>
                          <a:ea typeface="Martel Sans" pitchFamily="34" charset="-122"/>
                          <a:cs typeface="Martel Sans" pitchFamily="34" charset="-120"/>
                        </a:rPr>
                        <a:t>: Manages property listings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C3249"/>
                          </a:solidFill>
                          <a:latin typeface="Martel Sans" pitchFamily="34" charset="0"/>
                          <a:ea typeface="Martel Sans" pitchFamily="34" charset="-122"/>
                          <a:cs typeface="Martel Sans" pitchFamily="34" charset="-120"/>
                        </a:rPr>
                        <a:t>Property Manager</a:t>
                      </a:r>
                      <a:endParaRPr lang="en-US" sz="1800" dirty="0"/>
                    </a:p>
                    <a:p>
                      <a:endParaRPr lang="en-IN" dirty="0"/>
                    </a:p>
                  </a:txBody>
                  <a:tcPr/>
                </a:tc>
                <a:extLst>
                  <a:ext uri="{0D108BD9-81ED-4DB2-BD59-A6C34878D82A}">
                    <a16:rowId xmlns:a16="http://schemas.microsoft.com/office/drawing/2014/main" val="170016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a:t>
                      </a:r>
                      <a:r>
                        <a:rPr lang="en-US" sz="1800" b="1" dirty="0">
                          <a:solidFill>
                            <a:srgbClr val="2C3249"/>
                          </a:solidFill>
                          <a:latin typeface="Martel Sans" pitchFamily="34" charset="0"/>
                          <a:ea typeface="Martel Sans" pitchFamily="34" charset="-122"/>
                          <a:cs typeface="Martel Sans" pitchFamily="34" charset="-120"/>
                        </a:rPr>
                        <a:t> Lending Organization</a:t>
                      </a:r>
                      <a:r>
                        <a:rPr lang="en-US" sz="1800" dirty="0">
                          <a:solidFill>
                            <a:srgbClr val="2C3249"/>
                          </a:solidFill>
                          <a:latin typeface="Martel Sans" pitchFamily="34" charset="0"/>
                          <a:ea typeface="Martel Sans" pitchFamily="34" charset="-122"/>
                          <a:cs typeface="Martel Sans" pitchFamily="34" charset="-120"/>
                        </a:rPr>
                        <a:t>: Holds landlord details.</a:t>
                      </a:r>
                      <a:endParaRPr lang="en-US" sz="1800" dirty="0"/>
                    </a:p>
                    <a:p>
                      <a:endParaRPr lang="en-IN" dirty="0"/>
                    </a:p>
                  </a:txBody>
                  <a:tcPr/>
                </a:tc>
                <a:tc>
                  <a:txBody>
                    <a:bodyPr/>
                    <a:lstStyle/>
                    <a:p>
                      <a:r>
                        <a:rPr lang="en-IN" dirty="0"/>
                        <a:t>Landlords</a:t>
                      </a:r>
                    </a:p>
                  </a:txBody>
                  <a:tcPr/>
                </a:tc>
                <a:extLst>
                  <a:ext uri="{0D108BD9-81ED-4DB2-BD59-A6C34878D82A}">
                    <a16:rowId xmlns:a16="http://schemas.microsoft.com/office/drawing/2014/main" val="46585078"/>
                  </a:ext>
                </a:extLst>
              </a:tr>
              <a:tr h="370840">
                <a:tc>
                  <a:txBody>
                    <a:bodyPr/>
                    <a:lstStyle/>
                    <a:p>
                      <a:r>
                        <a:rPr lang="en-IN" dirty="0"/>
                        <a:t>3.)</a:t>
                      </a:r>
                      <a:r>
                        <a:rPr lang="en-US" sz="1800" b="1" dirty="0">
                          <a:solidFill>
                            <a:srgbClr val="2C3249"/>
                          </a:solidFill>
                          <a:latin typeface="Martel Sans" pitchFamily="34" charset="0"/>
                          <a:ea typeface="Martel Sans" pitchFamily="34" charset="-122"/>
                          <a:cs typeface="Martel Sans" pitchFamily="34" charset="-120"/>
                        </a:rPr>
                        <a:t> Builder Organization</a:t>
                      </a:r>
                      <a:r>
                        <a:rPr lang="en-US" sz="1800" dirty="0">
                          <a:solidFill>
                            <a:srgbClr val="2C3249"/>
                          </a:solidFill>
                          <a:latin typeface="Martel Sans" pitchFamily="34" charset="0"/>
                          <a:ea typeface="Martel Sans" pitchFamily="34" charset="-122"/>
                          <a:cs typeface="Martel Sans" pitchFamily="34" charset="-120"/>
                        </a:rPr>
                        <a:t>: Contains builder offerings</a:t>
                      </a:r>
                      <a:endParaRPr lang="en-IN" dirty="0"/>
                    </a:p>
                  </a:txBody>
                  <a:tcPr/>
                </a:tc>
                <a:tc>
                  <a:txBody>
                    <a:bodyPr/>
                    <a:lstStyle/>
                    <a:p>
                      <a:r>
                        <a:rPr lang="en-IN" dirty="0"/>
                        <a:t>Builders</a:t>
                      </a:r>
                    </a:p>
                  </a:txBody>
                  <a:tcPr/>
                </a:tc>
                <a:extLst>
                  <a:ext uri="{0D108BD9-81ED-4DB2-BD59-A6C34878D82A}">
                    <a16:rowId xmlns:a16="http://schemas.microsoft.com/office/drawing/2014/main" val="3070064856"/>
                  </a:ext>
                </a:extLst>
              </a:tr>
            </a:tbl>
          </a:graphicData>
        </a:graphic>
      </p:graphicFrame>
    </p:spTree>
    <p:extLst>
      <p:ext uri="{BB962C8B-B14F-4D97-AF65-F5344CB8AC3E}">
        <p14:creationId xmlns:p14="http://schemas.microsoft.com/office/powerpoint/2010/main" val="45256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8A8C-32DF-A6EC-3DC1-F78FB3401AE7}"/>
              </a:ext>
            </a:extLst>
          </p:cNvPr>
          <p:cNvSpPr>
            <a:spLocks noGrp="1"/>
          </p:cNvSpPr>
          <p:nvPr>
            <p:ph type="title"/>
          </p:nvPr>
        </p:nvSpPr>
        <p:spPr/>
        <p:txBody>
          <a:bodyPr/>
          <a:lstStyle/>
          <a:p>
            <a:r>
              <a:rPr lang="en-US" dirty="0">
                <a:solidFill>
                  <a:srgbClr val="204C8E"/>
                </a:solidFill>
                <a:latin typeface="Kanit Light" pitchFamily="34" charset="0"/>
                <a:ea typeface="Kanit Light" pitchFamily="34" charset="-122"/>
                <a:cs typeface="Kanit Light" pitchFamily="34" charset="-120"/>
              </a:rPr>
              <a:t>Maintenance Service Enterprise:</a:t>
            </a:r>
            <a:br>
              <a:rPr lang="en-US" dirty="0"/>
            </a:br>
            <a:endParaRPr lang="en-IN" dirty="0"/>
          </a:p>
        </p:txBody>
      </p:sp>
      <p:sp>
        <p:nvSpPr>
          <p:cNvPr id="3" name="Content Placeholder 2">
            <a:extLst>
              <a:ext uri="{FF2B5EF4-FFF2-40B4-BE49-F238E27FC236}">
                <a16:creationId xmlns:a16="http://schemas.microsoft.com/office/drawing/2014/main" id="{172B3C77-E225-0771-EACD-56F54281FF79}"/>
              </a:ext>
            </a:extLst>
          </p:cNvPr>
          <p:cNvSpPr>
            <a:spLocks noGrp="1"/>
          </p:cNvSpPr>
          <p:nvPr>
            <p:ph idx="1"/>
          </p:nvPr>
        </p:nvSpPr>
        <p:spPr/>
        <p:txBody>
          <a:bodyPr/>
          <a:lstStyle/>
          <a:p>
            <a:pPr marL="0" indent="0">
              <a:buNone/>
            </a:pPr>
            <a:r>
              <a:rPr lang="en-IN" dirty="0"/>
              <a:t>Organizations: </a:t>
            </a:r>
          </a:p>
          <a:p>
            <a:pPr marL="0" indent="0">
              <a:buNone/>
            </a:pPr>
            <a:r>
              <a:rPr lang="en-US" sz="2400" b="1" dirty="0">
                <a:solidFill>
                  <a:srgbClr val="2C3249"/>
                </a:solidFill>
                <a:latin typeface="Martel Sans" pitchFamily="34" charset="0"/>
                <a:ea typeface="Martel Sans" pitchFamily="34" charset="-122"/>
                <a:cs typeface="Martel Sans" pitchFamily="34" charset="-120"/>
              </a:rPr>
              <a:t>Maintenance Service Organization</a:t>
            </a:r>
            <a:r>
              <a:rPr lang="en-US" sz="2400" dirty="0">
                <a:solidFill>
                  <a:srgbClr val="2C3249"/>
                </a:solidFill>
                <a:latin typeface="Martel Sans" pitchFamily="34" charset="0"/>
                <a:ea typeface="Martel Sans" pitchFamily="34" charset="-122"/>
                <a:cs typeface="Martel Sans" pitchFamily="34" charset="-120"/>
              </a:rPr>
              <a:t>: Handles repair and maintenance requests efficiently.</a:t>
            </a:r>
            <a:endParaRPr lang="en-US" sz="2400" dirty="0"/>
          </a:p>
          <a:p>
            <a:pPr marL="0" indent="0">
              <a:buNone/>
            </a:pPr>
            <a:r>
              <a:rPr lang="en-IN" dirty="0"/>
              <a:t> Roles:</a:t>
            </a:r>
          </a:p>
          <a:p>
            <a:pPr marL="0" indent="0">
              <a:lnSpc>
                <a:spcPts val="2850"/>
              </a:lnSpc>
              <a:buNone/>
            </a:pPr>
            <a:r>
              <a:rPr lang="en-US" sz="2400" b="1" dirty="0">
                <a:solidFill>
                  <a:srgbClr val="2C3249"/>
                </a:solidFill>
                <a:latin typeface="Martel Sans" pitchFamily="34" charset="0"/>
                <a:ea typeface="Martel Sans" pitchFamily="34" charset="-122"/>
                <a:cs typeface="Martel Sans" pitchFamily="34" charset="-120"/>
              </a:rPr>
              <a:t>Maintenance Workers</a:t>
            </a:r>
            <a:r>
              <a:rPr lang="en-US" sz="2400" dirty="0">
                <a:solidFill>
                  <a:srgbClr val="2C3249"/>
                </a:solidFill>
                <a:latin typeface="Martel Sans" pitchFamily="34" charset="0"/>
                <a:ea typeface="Martel Sans" pitchFamily="34" charset="-122"/>
                <a:cs typeface="Martel Sans" pitchFamily="34" charset="-120"/>
              </a:rPr>
              <a:t>: Perform repairs. </a:t>
            </a:r>
          </a:p>
          <a:p>
            <a:pPr marL="0" indent="0">
              <a:lnSpc>
                <a:spcPts val="2850"/>
              </a:lnSpc>
              <a:buNone/>
            </a:pPr>
            <a:r>
              <a:rPr lang="en-US" sz="2400" b="1" dirty="0">
                <a:solidFill>
                  <a:srgbClr val="2C3249"/>
                </a:solidFill>
                <a:latin typeface="Martel Sans" pitchFamily="34" charset="0"/>
                <a:ea typeface="Martel Sans" pitchFamily="34" charset="-122"/>
                <a:cs typeface="Martel Sans" pitchFamily="34" charset="-120"/>
              </a:rPr>
              <a:t>Maintenance Admin</a:t>
            </a:r>
            <a:r>
              <a:rPr lang="en-US" sz="2400" dirty="0">
                <a:solidFill>
                  <a:srgbClr val="2C3249"/>
                </a:solidFill>
                <a:latin typeface="Martel Sans" pitchFamily="34" charset="0"/>
                <a:ea typeface="Martel Sans" pitchFamily="34" charset="-122"/>
                <a:cs typeface="Martel Sans" pitchFamily="34" charset="-120"/>
              </a:rPr>
              <a:t>: Manages requests and assignments.</a:t>
            </a:r>
            <a:endParaRPr lang="en-US" sz="2400" dirty="0"/>
          </a:p>
          <a:p>
            <a:pPr marL="0" indent="0">
              <a:buNone/>
            </a:pPr>
            <a:endParaRPr lang="en-IN" dirty="0"/>
          </a:p>
          <a:p>
            <a:endParaRPr lang="en-IN" dirty="0"/>
          </a:p>
        </p:txBody>
      </p:sp>
    </p:spTree>
    <p:extLst>
      <p:ext uri="{BB962C8B-B14F-4D97-AF65-F5344CB8AC3E}">
        <p14:creationId xmlns:p14="http://schemas.microsoft.com/office/powerpoint/2010/main" val="1066352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20C9-1550-4B62-305F-52AA3D60C1DA}"/>
              </a:ext>
            </a:extLst>
          </p:cNvPr>
          <p:cNvSpPr>
            <a:spLocks noGrp="1"/>
          </p:cNvSpPr>
          <p:nvPr>
            <p:ph type="title"/>
          </p:nvPr>
        </p:nvSpPr>
        <p:spPr/>
        <p:txBody>
          <a:bodyPr/>
          <a:lstStyle/>
          <a:p>
            <a:r>
              <a:rPr lang="en-US" dirty="0">
                <a:solidFill>
                  <a:srgbClr val="204C8E"/>
                </a:solidFill>
                <a:latin typeface="Kanit Light" pitchFamily="34" charset="0"/>
                <a:ea typeface="Kanit Light" pitchFamily="34" charset="-122"/>
                <a:cs typeface="Kanit Light" pitchFamily="34" charset="-120"/>
              </a:rPr>
              <a:t>Financial Institution Enterprise:</a:t>
            </a:r>
            <a:br>
              <a:rPr lang="en-US" dirty="0"/>
            </a:br>
            <a:endParaRPr lang="en-IN" dirty="0"/>
          </a:p>
        </p:txBody>
      </p:sp>
      <p:sp>
        <p:nvSpPr>
          <p:cNvPr id="3" name="Content Placeholder 2">
            <a:extLst>
              <a:ext uri="{FF2B5EF4-FFF2-40B4-BE49-F238E27FC236}">
                <a16:creationId xmlns:a16="http://schemas.microsoft.com/office/drawing/2014/main" id="{A42ADE38-D3B0-8257-472B-46155EBDFE6B}"/>
              </a:ext>
            </a:extLst>
          </p:cNvPr>
          <p:cNvSpPr>
            <a:spLocks noGrp="1"/>
          </p:cNvSpPr>
          <p:nvPr>
            <p:ph idx="1"/>
          </p:nvPr>
        </p:nvSpPr>
        <p:spPr/>
        <p:txBody>
          <a:bodyPr/>
          <a:lstStyle/>
          <a:p>
            <a:r>
              <a:rPr lang="en-US" sz="2400" dirty="0">
                <a:solidFill>
                  <a:srgbClr val="2C3249"/>
                </a:solidFill>
                <a:latin typeface="Martel Sans" pitchFamily="34" charset="0"/>
                <a:ea typeface="Martel Sans" pitchFamily="34" charset="-122"/>
                <a:cs typeface="Martel Sans" pitchFamily="34" charset="-120"/>
              </a:rPr>
              <a:t>This enterprise focuses on financial aspects within the system. It provides essential services for property transactions.</a:t>
            </a:r>
            <a:endParaRPr lang="en-US" sz="2400" dirty="0"/>
          </a:p>
          <a:p>
            <a:pPr marL="0" indent="0">
              <a:buNone/>
            </a:pPr>
            <a:r>
              <a:rPr lang="en-US" b="1" dirty="0">
                <a:solidFill>
                  <a:srgbClr val="2C3249"/>
                </a:solidFill>
                <a:latin typeface="Kanit Light" pitchFamily="34" charset="0"/>
                <a:ea typeface="Kanit Light" pitchFamily="34" charset="-122"/>
                <a:cs typeface="Kanit Light" pitchFamily="34" charset="-120"/>
              </a:rPr>
              <a:t>Banking Organization:</a:t>
            </a:r>
          </a:p>
          <a:p>
            <a:pPr marL="0" indent="0">
              <a:buNone/>
            </a:pPr>
            <a:r>
              <a:rPr lang="en-US" sz="2400" dirty="0">
                <a:solidFill>
                  <a:srgbClr val="2C3249"/>
                </a:solidFill>
                <a:latin typeface="Martel Sans" pitchFamily="34" charset="0"/>
                <a:ea typeface="Martel Sans" pitchFamily="34" charset="-122"/>
                <a:cs typeface="Martel Sans" pitchFamily="34" charset="-120"/>
              </a:rPr>
              <a:t>Offers loan schemes for property purchases.</a:t>
            </a:r>
            <a:endParaRPr lang="en-US" sz="2400" dirty="0"/>
          </a:p>
          <a:p>
            <a:pPr marL="0" indent="0">
              <a:buNone/>
            </a:pPr>
            <a:r>
              <a:rPr lang="en-US" b="1" dirty="0">
                <a:solidFill>
                  <a:srgbClr val="2C3249"/>
                </a:solidFill>
                <a:latin typeface="Kanit Light" pitchFamily="34" charset="0"/>
                <a:ea typeface="Kanit Light" pitchFamily="34" charset="-122"/>
                <a:cs typeface="Kanit Light" pitchFamily="34" charset="-120"/>
              </a:rPr>
              <a:t>Bank Representatives:</a:t>
            </a:r>
          </a:p>
          <a:p>
            <a:pPr marL="0" indent="0">
              <a:buNone/>
            </a:pPr>
            <a:r>
              <a:rPr lang="en-US" sz="2400" dirty="0">
                <a:solidFill>
                  <a:srgbClr val="2C3249"/>
                </a:solidFill>
                <a:latin typeface="Martel Sans" pitchFamily="34" charset="0"/>
                <a:ea typeface="Martel Sans" pitchFamily="34" charset="-122"/>
                <a:cs typeface="Martel Sans" pitchFamily="34" charset="-120"/>
              </a:rPr>
              <a:t>Assist users with loan applications and inquiries.</a:t>
            </a:r>
            <a:endParaRPr lang="en-US" sz="2400" dirty="0"/>
          </a:p>
          <a:p>
            <a:pPr marL="0" indent="0">
              <a:buNone/>
            </a:pPr>
            <a:endParaRPr lang="en-US" b="1" dirty="0"/>
          </a:p>
          <a:p>
            <a:pPr marL="0" indent="0">
              <a:buNone/>
            </a:pPr>
            <a:endParaRPr lang="en-US" b="1" dirty="0"/>
          </a:p>
          <a:p>
            <a:pPr marL="0" indent="0">
              <a:buNone/>
            </a:pPr>
            <a:endParaRPr lang="en-IN" dirty="0"/>
          </a:p>
        </p:txBody>
      </p:sp>
    </p:spTree>
    <p:extLst>
      <p:ext uri="{BB962C8B-B14F-4D97-AF65-F5344CB8AC3E}">
        <p14:creationId xmlns:p14="http://schemas.microsoft.com/office/powerpoint/2010/main" val="302232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1AA77-50B3-5151-DDFE-31787AAEF392}"/>
              </a:ext>
            </a:extLst>
          </p:cNvPr>
          <p:cNvSpPr>
            <a:spLocks noGrp="1"/>
          </p:cNvSpPr>
          <p:nvPr>
            <p:ph type="title"/>
          </p:nvPr>
        </p:nvSpPr>
        <p:spPr/>
        <p:txBody>
          <a:bodyPr/>
          <a:lstStyle/>
          <a:p>
            <a:r>
              <a:rPr lang="en-US" dirty="0">
                <a:solidFill>
                  <a:srgbClr val="204C8E"/>
                </a:solidFill>
                <a:latin typeface="Kanit Light" pitchFamily="34" charset="0"/>
                <a:ea typeface="Kanit Light" pitchFamily="34" charset="-122"/>
                <a:cs typeface="Kanit Light" pitchFamily="34" charset="-120"/>
              </a:rPr>
              <a:t>Government Housing Enterprise:</a:t>
            </a:r>
            <a:br>
              <a:rPr lang="en-US" dirty="0"/>
            </a:br>
            <a:endParaRPr lang="en-IN" dirty="0"/>
          </a:p>
        </p:txBody>
      </p:sp>
      <p:sp>
        <p:nvSpPr>
          <p:cNvPr id="6" name="Content Placeholder 5">
            <a:extLst>
              <a:ext uri="{FF2B5EF4-FFF2-40B4-BE49-F238E27FC236}">
                <a16:creationId xmlns:a16="http://schemas.microsoft.com/office/drawing/2014/main" id="{4D655A68-6BAB-6E2D-EE66-C272C35DAB67}"/>
              </a:ext>
            </a:extLst>
          </p:cNvPr>
          <p:cNvSpPr>
            <a:spLocks noGrp="1"/>
          </p:cNvSpPr>
          <p:nvPr>
            <p:ph idx="1"/>
          </p:nvPr>
        </p:nvSpPr>
        <p:spPr/>
        <p:txBody>
          <a:bodyPr>
            <a:normAutofit lnSpcReduction="10000"/>
          </a:bodyPr>
          <a:lstStyle/>
          <a:p>
            <a:r>
              <a:rPr lang="en-US" b="1" dirty="0">
                <a:solidFill>
                  <a:srgbClr val="2C3249"/>
                </a:solidFill>
                <a:latin typeface="Kanit Light" pitchFamily="34" charset="0"/>
                <a:ea typeface="Kanit Light" pitchFamily="34" charset="-122"/>
                <a:cs typeface="Kanit Light" pitchFamily="34" charset="-120"/>
              </a:rPr>
              <a:t>Inspection Agency Organization:</a:t>
            </a:r>
          </a:p>
          <a:p>
            <a:pPr marL="0" indent="0">
              <a:buNone/>
            </a:pPr>
            <a:r>
              <a:rPr lang="en-US" b="1" dirty="0">
                <a:solidFill>
                  <a:srgbClr val="2C3249"/>
                </a:solidFill>
                <a:latin typeface="Kanit Light" pitchFamily="34" charset="0"/>
                <a:ea typeface="Kanit Light" pitchFamily="34" charset="-122"/>
                <a:cs typeface="Kanit Light" pitchFamily="34" charset="-120"/>
              </a:rPr>
              <a:t> </a:t>
            </a:r>
            <a:r>
              <a:rPr lang="en-US" sz="2400" dirty="0">
                <a:solidFill>
                  <a:srgbClr val="2C3249"/>
                </a:solidFill>
                <a:latin typeface="Martel Sans" pitchFamily="34" charset="0"/>
                <a:ea typeface="Martel Sans" pitchFamily="34" charset="-122"/>
                <a:cs typeface="Martel Sans" pitchFamily="34" charset="-120"/>
              </a:rPr>
              <a:t>Conducts property inspections to ensure compliance and safety standards</a:t>
            </a:r>
            <a:endParaRPr lang="en-US" b="1" dirty="0"/>
          </a:p>
          <a:p>
            <a:r>
              <a:rPr lang="en-US" b="1" dirty="0">
                <a:solidFill>
                  <a:srgbClr val="2C3249"/>
                </a:solidFill>
                <a:latin typeface="Kanit Light" pitchFamily="34" charset="0"/>
                <a:ea typeface="Kanit Light" pitchFamily="34" charset="-122"/>
                <a:cs typeface="Kanit Light" pitchFamily="34" charset="-120"/>
              </a:rPr>
              <a:t>Housing Inspectors:</a:t>
            </a:r>
          </a:p>
          <a:p>
            <a:pPr marL="0" indent="0">
              <a:buNone/>
            </a:pPr>
            <a:r>
              <a:rPr lang="en-US" b="1" dirty="0">
                <a:solidFill>
                  <a:srgbClr val="2C3249"/>
                </a:solidFill>
                <a:latin typeface="Kanit Light" pitchFamily="34" charset="0"/>
                <a:cs typeface="Kanit Light" pitchFamily="34" charset="-120"/>
              </a:rPr>
              <a:t> </a:t>
            </a:r>
            <a:r>
              <a:rPr lang="en-US" sz="2400" dirty="0">
                <a:solidFill>
                  <a:srgbClr val="2C3249"/>
                </a:solidFill>
                <a:latin typeface="Martel Sans" pitchFamily="34" charset="0"/>
                <a:ea typeface="Martel Sans" pitchFamily="34" charset="-122"/>
                <a:cs typeface="Martel Sans" pitchFamily="34" charset="-120"/>
              </a:rPr>
              <a:t>Perform detailed property assessments and generate reports</a:t>
            </a:r>
            <a:endParaRPr lang="en-US" b="1" dirty="0"/>
          </a:p>
          <a:p>
            <a:r>
              <a:rPr lang="en-US" dirty="0">
                <a:solidFill>
                  <a:srgbClr val="2C3249"/>
                </a:solidFill>
                <a:latin typeface="Kanit Light" pitchFamily="34" charset="0"/>
                <a:ea typeface="Kanit Light" pitchFamily="34" charset="-122"/>
                <a:cs typeface="Kanit Light" pitchFamily="34" charset="-120"/>
              </a:rPr>
              <a:t>User Account Directory:</a:t>
            </a:r>
          </a:p>
          <a:p>
            <a:pPr marL="0" indent="0">
              <a:buNone/>
            </a:pPr>
            <a:r>
              <a:rPr lang="en-US" dirty="0">
                <a:solidFill>
                  <a:srgbClr val="2C3249"/>
                </a:solidFill>
                <a:latin typeface="Kanit Light" pitchFamily="34" charset="0"/>
                <a:cs typeface="Kanit Light" pitchFamily="34" charset="-120"/>
              </a:rPr>
              <a:t>  </a:t>
            </a:r>
            <a:r>
              <a:rPr lang="en-US" sz="2400" dirty="0">
                <a:solidFill>
                  <a:srgbClr val="2C3249"/>
                </a:solidFill>
                <a:latin typeface="Martel Sans" pitchFamily="34" charset="0"/>
                <a:ea typeface="Martel Sans" pitchFamily="34" charset="-122"/>
                <a:cs typeface="Martel Sans" pitchFamily="34" charset="-120"/>
              </a:rPr>
              <a:t>Holds all user accounts with various roles: Buyer, System Admin, Tenants.</a:t>
            </a:r>
            <a:endParaRPr lang="en-US" sz="2400" dirty="0"/>
          </a:p>
          <a:p>
            <a:pPr marL="0" indent="0">
              <a:buNone/>
            </a:pPr>
            <a:endParaRPr lang="en-US" dirty="0"/>
          </a:p>
          <a:p>
            <a:endParaRPr lang="en-IN" dirty="0"/>
          </a:p>
        </p:txBody>
      </p:sp>
    </p:spTree>
    <p:extLst>
      <p:ext uri="{BB962C8B-B14F-4D97-AF65-F5344CB8AC3E}">
        <p14:creationId xmlns:p14="http://schemas.microsoft.com/office/powerpoint/2010/main" val="2488460421"/>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75</TotalTime>
  <Words>672</Words>
  <Application>Microsoft Office PowerPoint</Application>
  <PresentationFormat>Widescreen</PresentationFormat>
  <Paragraphs>69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Kanit Light</vt:lpstr>
      <vt:lpstr>Martel Sans</vt:lpstr>
      <vt:lpstr>Neue Haas Grotesk Text Pro</vt:lpstr>
      <vt:lpstr>InterweaveVTI</vt:lpstr>
      <vt:lpstr>One Stop-Property</vt:lpstr>
      <vt:lpstr>Problem statement:</vt:lpstr>
      <vt:lpstr>Solution Overview: </vt:lpstr>
      <vt:lpstr>HIGH LEVEL DIAGRAM</vt:lpstr>
      <vt:lpstr>UML diagram</vt:lpstr>
      <vt:lpstr>Property Management Enterprise: </vt:lpstr>
      <vt:lpstr>Maintenance Service Enterprise: </vt:lpstr>
      <vt:lpstr>Financial Institution Enterprise: </vt:lpstr>
      <vt:lpstr>Government Housing Enterprise: </vt:lpstr>
      <vt:lpstr>Use Case diagram</vt:lpstr>
      <vt:lpstr>Use Cases</vt:lpstr>
      <vt:lpstr>Use Cases:</vt:lpstr>
      <vt:lpstr>Use Cases: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mrudul M</dc:creator>
  <cp:lastModifiedBy>mrudul M</cp:lastModifiedBy>
  <cp:revision>1</cp:revision>
  <dcterms:created xsi:type="dcterms:W3CDTF">2025-12-08T02:50:03Z</dcterms:created>
  <dcterms:modified xsi:type="dcterms:W3CDTF">2025-12-08T04:05:53Z</dcterms:modified>
</cp:coreProperties>
</file>